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sldIdLst>
    <p:sldId id="281" r:id="rId2"/>
    <p:sldId id="457" r:id="rId3"/>
    <p:sldId id="458" r:id="rId4"/>
    <p:sldId id="460" r:id="rId5"/>
    <p:sldId id="470" r:id="rId6"/>
    <p:sldId id="486" r:id="rId7"/>
    <p:sldId id="344" r:id="rId8"/>
    <p:sldId id="483" r:id="rId9"/>
    <p:sldId id="477" r:id="rId10"/>
    <p:sldId id="481" r:id="rId11"/>
    <p:sldId id="420" r:id="rId12"/>
    <p:sldId id="472" r:id="rId13"/>
    <p:sldId id="473" r:id="rId14"/>
    <p:sldId id="474" r:id="rId15"/>
    <p:sldId id="448" r:id="rId16"/>
    <p:sldId id="465" r:id="rId17"/>
    <p:sldId id="471" r:id="rId18"/>
    <p:sldId id="430" r:id="rId19"/>
    <p:sldId id="485" r:id="rId20"/>
    <p:sldId id="451" r:id="rId21"/>
    <p:sldId id="446" r:id="rId22"/>
    <p:sldId id="484" r:id="rId23"/>
    <p:sldId id="476" r:id="rId24"/>
    <p:sldId id="462" r:id="rId25"/>
    <p:sldId id="463" r:id="rId26"/>
    <p:sldId id="482" r:id="rId27"/>
    <p:sldId id="456" r:id="rId28"/>
    <p:sldId id="469" r:id="rId29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9" autoAdjust="0"/>
    <p:restoredTop sz="94647" autoAdjust="0"/>
  </p:normalViewPr>
  <p:slideViewPr>
    <p:cSldViewPr>
      <p:cViewPr varScale="1">
        <p:scale>
          <a:sx n="60" d="100"/>
          <a:sy n="60" d="100"/>
        </p:scale>
        <p:origin x="9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4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274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4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A21BD7-A261-4DCB-BD21-C794729E921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0914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de-DE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6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262E-4BD3-4D33-9D8C-49F347BADE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21856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A866B-FD54-49B3-A7D1-C394AFA3846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1102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C370-9A31-448E-9D39-C745111C22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776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CE20F-4334-4F48-9B74-1D68173FAFE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799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B1978-6651-49E8-86D3-EA1EA305027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8922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07CCC-F9BF-40D0-A1CD-6ACF097A82B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7111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24F01-3F10-48D8-9624-4BA90FF0011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8331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284C5-64DE-4368-A72D-9264D810571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3652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7A151-D106-438A-A394-6BC2C9A0286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6306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732EF-62AC-4E94-9F17-B2D50F4F7FE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1686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DF1E1-0B58-4E3D-AF1C-2199D0CAFF4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5348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765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de-DE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i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6F45C08-B574-421B-BEB2-A991F6F9F4B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2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47625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3200" b="1" dirty="0" smtClean="0">
                <a:latin typeface="Palatino Linotype" panose="02040502050505030304" pitchFamily="18" charset="0"/>
              </a:rPr>
              <a:t>Stadtluft macht frei. Das mittelalterliche Magdeburger Stadtrecht – </a:t>
            </a:r>
            <a:br>
              <a:rPr lang="de-DE" altLang="de-DE" sz="3200" b="1" dirty="0" smtClean="0">
                <a:latin typeface="Palatino Linotype" panose="02040502050505030304" pitchFamily="18" charset="0"/>
              </a:rPr>
            </a:br>
            <a:r>
              <a:rPr lang="de-DE" altLang="de-DE" sz="3200" b="1" dirty="0" smtClean="0">
                <a:latin typeface="Palatino Linotype" panose="02040502050505030304" pitchFamily="18" charset="0"/>
              </a:rPr>
              <a:t>ein „Exportschlager“ zwischen Elbe und Dnjepr? </a:t>
            </a:r>
            <a:endParaRPr lang="de-DE" altLang="de-DE" sz="3200" b="1" i="1" dirty="0" smtClean="0">
              <a:latin typeface="Palatino Linotype" panose="02040502050505030304" pitchFamily="18" charset="0"/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25550" y="26368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de-DE" altLang="de-DE" dirty="0" smtClean="0">
              <a:latin typeface="Palatino Linotype" panose="0204050205050503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Brandenburg-Preußen-Museum Vortragsreihe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de-DE" altLang="de-DE" dirty="0" err="1" smtClean="0">
                <a:latin typeface="Palatino Linotype" panose="02040502050505030304" pitchFamily="18" charset="0"/>
              </a:rPr>
              <a:t>Wustrau</a:t>
            </a:r>
            <a:r>
              <a:rPr lang="de-DE" altLang="de-DE" dirty="0" smtClean="0">
                <a:latin typeface="Palatino Linotype" panose="02040502050505030304" pitchFamily="18" charset="0"/>
              </a:rPr>
              <a:t>, 6. Juli 2025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de-DE" altLang="de-DE" smtClean="0"/>
          </a:p>
        </p:txBody>
      </p:sp>
      <p:pic>
        <p:nvPicPr>
          <p:cNvPr id="8195" name="Picture 4" descr="ius saxonico Titel Umschla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752" y="165029"/>
            <a:ext cx="4808761" cy="66929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10 Thesen (I.-V.)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I. Recht als Kulturerscheinung</a:t>
            </a:r>
          </a:p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II. Stadtrechte als Avantgarde</a:t>
            </a:r>
          </a:p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III. Rechtstransfer und Rechtsverwandtschaften</a:t>
            </a:r>
          </a:p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IV. Magdeburg als Ausstrahlungs- und Rückkopplungsort</a:t>
            </a:r>
          </a:p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V. Von der Peripherie zum Zentrum</a:t>
            </a:r>
          </a:p>
          <a:p>
            <a:pPr marL="812800" indent="-812800" eaLnBrk="1" hangingPunct="1">
              <a:buFont typeface="Wingdings" panose="05000000000000000000" pitchFamily="2" charset="2"/>
              <a:buNone/>
              <a:defRPr/>
            </a:pPr>
            <a:endParaRPr lang="de-DE" altLang="de-DE" dirty="0" smtClean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Palatino Linotype" panose="02040502050505030304" pitchFamily="18" charset="0"/>
              </a:rPr>
              <a:t>Stadtrechte als Avantgarde</a:t>
            </a:r>
            <a:endParaRPr lang="de-DE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1) Wegfall der ländlich-feudalen Abhängigkeitsverhältnisse</a:t>
            </a:r>
            <a:endParaRPr lang="de-DE" sz="2400" b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2) Eigene Rechtssetzung (Rat)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3) Am Regelungsbedarf orientierte Rechtssetzung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4) </a:t>
            </a:r>
            <a:r>
              <a:rPr lang="de-DE" sz="2400" b="1" dirty="0" err="1" smtClean="0">
                <a:latin typeface="Palatino Linotype" panose="02040502050505030304" pitchFamily="18" charset="0"/>
              </a:rPr>
              <a:t>Öffentl</a:t>
            </a:r>
            <a:r>
              <a:rPr lang="de-DE" sz="2400" b="1" dirty="0" smtClean="0">
                <a:latin typeface="Palatino Linotype" panose="02040502050505030304" pitchFamily="18" charset="0"/>
              </a:rPr>
              <a:t>. Verkündung der Ratssatzungen u. –</a:t>
            </a:r>
            <a:r>
              <a:rPr lang="de-DE" sz="2400" b="1" dirty="0" err="1" smtClean="0">
                <a:latin typeface="Palatino Linotype" panose="02040502050505030304" pitchFamily="18" charset="0"/>
              </a:rPr>
              <a:t>beschlüsse</a:t>
            </a:r>
            <a:endParaRPr lang="de-DE" sz="2400" b="1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5) Frühe Verschriftlich. des Rechts- und </a:t>
            </a:r>
            <a:r>
              <a:rPr lang="de-DE" sz="2400" b="1" dirty="0" err="1" smtClean="0">
                <a:latin typeface="Palatino Linotype" panose="02040502050505030304" pitchFamily="18" charset="0"/>
              </a:rPr>
              <a:t>Verw.shandelns</a:t>
            </a:r>
            <a:endParaRPr lang="de-DE" sz="2400" b="1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6) Interesse an zügigen Gerichtsverfahren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7) Rechtl. u. materielle Absicherung der Kaufmanns- u. Handwerksmeisterfrauen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8) Interesse an effizienter Rechtsdurchsetzung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9) Balance der Gewalten</a:t>
            </a:r>
          </a:p>
          <a:p>
            <a:pPr marL="0" indent="0">
              <a:buNone/>
            </a:pPr>
            <a:r>
              <a:rPr lang="de-DE" sz="2400" b="1" dirty="0" smtClean="0">
                <a:latin typeface="Palatino Linotype" panose="02040502050505030304" pitchFamily="18" charset="0"/>
              </a:rPr>
              <a:t>10) Städtebünde als Garanten </a:t>
            </a:r>
            <a:endParaRPr lang="de-DE" sz="24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2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smtClean="0">
                <a:latin typeface="Palatino Linotype" panose="02040502050505030304" pitchFamily="18" charset="0"/>
              </a:rPr>
              <a:t>Zu These IV: Stadtverfassung / </a:t>
            </a:r>
            <a:br>
              <a:rPr lang="de-DE" sz="4000" dirty="0" smtClean="0">
                <a:latin typeface="Palatino Linotype" panose="02040502050505030304" pitchFamily="18" charset="0"/>
              </a:rPr>
            </a:br>
            <a:r>
              <a:rPr lang="de-DE" sz="4000" dirty="0" smtClean="0">
                <a:latin typeface="Palatino Linotype" panose="02040502050505030304" pitchFamily="18" charset="0"/>
              </a:rPr>
              <a:t>individuelle Rechte</a:t>
            </a:r>
            <a:endParaRPr lang="de-DE" sz="4000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latin typeface="Palatino Linotype" panose="02040502050505030304" pitchFamily="18" charset="0"/>
              </a:rPr>
              <a:t>Beispiel „Gerade“</a:t>
            </a:r>
            <a:endParaRPr lang="de-DE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4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>
                <a:latin typeface="Palatino Linotype" panose="02040502050505030304" pitchFamily="18" charset="0"/>
              </a:rPr>
              <a:t>Wolfenbütteler </a:t>
            </a:r>
            <a:r>
              <a:rPr lang="de-DE" sz="2800" dirty="0" err="1" smtClean="0">
                <a:latin typeface="Palatino Linotype" panose="02040502050505030304" pitchFamily="18" charset="0"/>
              </a:rPr>
              <a:t>Bilderhs</a:t>
            </a:r>
            <a:r>
              <a:rPr lang="de-DE" sz="2800" dirty="0" smtClean="0">
                <a:latin typeface="Palatino Linotype" panose="02040502050505030304" pitchFamily="18" charset="0"/>
              </a:rPr>
              <a:t>. d. Sachsenspiegels, zw. 1348 u. 1371, HAB Wolfenbüttel, </a:t>
            </a:r>
            <a:r>
              <a:rPr lang="de-DE" sz="2800" dirty="0" err="1" smtClean="0">
                <a:latin typeface="Palatino Linotype" panose="02040502050505030304" pitchFamily="18" charset="0"/>
              </a:rPr>
              <a:t>Cod</a:t>
            </a:r>
            <a:r>
              <a:rPr lang="de-DE" sz="2800" dirty="0" smtClean="0">
                <a:latin typeface="Palatino Linotype" panose="02040502050505030304" pitchFamily="18" charset="0"/>
              </a:rPr>
              <a:t>. </a:t>
            </a:r>
            <a:r>
              <a:rPr lang="de-DE" sz="2800" dirty="0" err="1" smtClean="0">
                <a:latin typeface="Palatino Linotype" panose="02040502050505030304" pitchFamily="18" charset="0"/>
              </a:rPr>
              <a:t>Guelf</a:t>
            </a:r>
            <a:r>
              <a:rPr lang="de-DE" sz="2800" dirty="0" smtClean="0">
                <a:latin typeface="Palatino Linotype" panose="02040502050505030304" pitchFamily="18" charset="0"/>
              </a:rPr>
              <a:t> 3.1 Aug. 2°, </a:t>
            </a:r>
            <a:r>
              <a:rPr lang="de-DE" sz="2800" dirty="0" err="1" smtClean="0">
                <a:latin typeface="Palatino Linotype" panose="02040502050505030304" pitchFamily="18" charset="0"/>
              </a:rPr>
              <a:t>fol</a:t>
            </a:r>
            <a:r>
              <a:rPr lang="de-DE" sz="2800" dirty="0" smtClean="0">
                <a:latin typeface="Palatino Linotype" panose="02040502050505030304" pitchFamily="18" charset="0"/>
              </a:rPr>
              <a:t>. 17r </a:t>
            </a:r>
            <a:r>
              <a:rPr lang="de-DE" sz="2800" b="1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[Gerade]</a:t>
            </a:r>
            <a:endParaRPr lang="de-DE" sz="2800" b="1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8261085" cy="5409756"/>
          </a:xfrm>
        </p:spPr>
      </p:pic>
    </p:spTree>
    <p:extLst>
      <p:ext uri="{BB962C8B-B14F-4D97-AF65-F5344CB8AC3E}">
        <p14:creationId xmlns:p14="http://schemas.microsoft.com/office/powerpoint/2010/main" val="10483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8004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10 Thesen (VI.-X.)</a:t>
            </a:r>
            <a:endParaRPr lang="de-DE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VI. Magdeburger Recht und Freiheit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VII. Magdeburger Recht und Nebeneinander von Ethnien und Religionen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VIII. Magdeburger Recht und Stadttopografie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IX. Magdeburger Recht und Konfliktlösung/Rechtsbruch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X. Magdeburger Recht und Schriftlichkeit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de-DE" dirty="0" smtClean="0">
              <a:latin typeface="Palatino Linotype" panose="0204050205050503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de-DE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de-DE" altLang="de-DE" smtClean="0"/>
          </a:p>
        </p:txBody>
      </p:sp>
      <p:pic>
        <p:nvPicPr>
          <p:cNvPr id="34819" name="Picture 3" descr="Skizze_flämischesRechtMitteldtl_1200dp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72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latin typeface="Palatino Linotype" panose="02040502050505030304" pitchFamily="18" charset="0"/>
              </a:rPr>
              <a:t>Zu These VII.:</a:t>
            </a:r>
            <a:br>
              <a:rPr lang="de-DE" altLang="de-DE" dirty="0" smtClean="0">
                <a:latin typeface="Palatino Linotype" panose="02040502050505030304" pitchFamily="18" charset="0"/>
              </a:rPr>
            </a:br>
            <a:r>
              <a:rPr lang="de-DE" altLang="de-DE" dirty="0" smtClean="0">
                <a:latin typeface="Palatino Linotype" panose="02040502050505030304" pitchFamily="18" charset="0"/>
              </a:rPr>
              <a:t> Ethnien u. Religionen</a:t>
            </a:r>
            <a:endParaRPr lang="de-DE" altLang="de-DE" sz="2400" dirty="0" smtClean="0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800" dirty="0" smtClean="0">
                <a:latin typeface="Palatino Linotype" panose="02040502050505030304" pitchFamily="18" charset="0"/>
              </a:rPr>
              <a:t>König Kasimir III.  (reg. 1333-1370) für Lemberg, 17. Juni 1356: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sz="2800" dirty="0" smtClean="0">
              <a:latin typeface="Palatino Linotype" panose="0204050205050503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„…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predicte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civitati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ius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Thewtonicum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,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quod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vulgariter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Madeburgense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appellatur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…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aliis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gentibus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habitantibus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in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eadem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civitate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,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videlicet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Ormenis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,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Iudeis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,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Saracenis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,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Ruthenis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et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aliis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de-DE" altLang="de-DE" sz="280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gentibus</a:t>
            </a:r>
            <a:r>
              <a:rPr lang="de-DE" alt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…“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de-DE" altLang="de-DE" sz="2800" dirty="0" smtClean="0">
              <a:solidFill>
                <a:schemeClr val="hlink"/>
              </a:solidFill>
              <a:latin typeface="Palatino Linotype" panose="0204050205050503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de-DE" sz="2800" dirty="0" smtClean="0">
                <a:latin typeface="Palatino Linotype" panose="02040502050505030304" pitchFamily="18" charset="0"/>
              </a:rPr>
              <a:t>(</a:t>
            </a:r>
            <a:r>
              <a:rPr lang="de-DE" altLang="de-DE" sz="2800" dirty="0" err="1" smtClean="0">
                <a:latin typeface="Palatino Linotype" panose="02040502050505030304" pitchFamily="18" charset="0"/>
              </a:rPr>
              <a:t>Kapral</a:t>
            </a:r>
            <a:r>
              <a:rPr lang="de-DE" altLang="de-DE" sz="2800" dirty="0" smtClean="0">
                <a:latin typeface="Palatino Linotype" panose="02040502050505030304" pitchFamily="18" charset="0"/>
              </a:rPr>
              <a:t>‘ 1998, Nr. 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sz="2400" dirty="0" smtClean="0">
                <a:latin typeface="Palatino Linotype" panose="02040502050505030304" pitchFamily="18" charset="0"/>
              </a:rPr>
              <a:t>Wolfenbütteler 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Bilderhs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. d. Sachsenspiegels, zw. 1348 u. 1371, HAB Wolfenbüttel, 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Cod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. 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Guelf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. 3.1 Aug 2°, 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fol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. 12v3 </a:t>
            </a:r>
            <a:r>
              <a:rPr lang="de-DE" altLang="de-DE" sz="24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[Sühne </a:t>
            </a:r>
            <a:r>
              <a:rPr lang="de-DE" altLang="de-DE" sz="2400" dirty="0">
                <a:solidFill>
                  <a:srgbClr val="FFFF00"/>
                </a:solidFill>
                <a:latin typeface="Palatino Linotype" panose="02040502050505030304" pitchFamily="18" charset="0"/>
              </a:rPr>
              <a:t>vor </a:t>
            </a:r>
            <a:r>
              <a:rPr lang="de-DE" altLang="de-DE" sz="24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Gericht]</a:t>
            </a:r>
          </a:p>
        </p:txBody>
      </p:sp>
      <p:pic>
        <p:nvPicPr>
          <p:cNvPr id="12291" name="Picture 3" descr="W Sühne Detail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628775"/>
            <a:ext cx="6969393" cy="5229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>
                <a:latin typeface="Palatino Linotype" panose="02040502050505030304" pitchFamily="18" charset="0"/>
              </a:rPr>
              <a:t>Steinkreuz, Marienkirche zu Berlin, </a:t>
            </a:r>
            <a:br>
              <a:rPr lang="de-DE" sz="3200" dirty="0" smtClean="0">
                <a:latin typeface="Palatino Linotype" panose="02040502050505030304" pitchFamily="18" charset="0"/>
              </a:rPr>
            </a:br>
            <a:r>
              <a:rPr lang="de-DE" sz="3200" dirty="0" smtClean="0">
                <a:latin typeface="Palatino Linotype" panose="02040502050505030304" pitchFamily="18" charset="0"/>
              </a:rPr>
              <a:t>nach 1326</a:t>
            </a:r>
            <a:endParaRPr lang="de-DE" sz="3200" dirty="0">
              <a:latin typeface="Palatino Linotype" panose="02040502050505030304" pitchFamily="18" charset="0"/>
            </a:endParaRP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77" y="1511440"/>
            <a:ext cx="3109846" cy="5337796"/>
          </a:xfrm>
        </p:spPr>
      </p:pic>
    </p:spTree>
    <p:extLst>
      <p:ext uri="{BB962C8B-B14F-4D97-AF65-F5344CB8AC3E}">
        <p14:creationId xmlns:p14="http://schemas.microsoft.com/office/powerpoint/2010/main" val="169237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317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Gliederung</a:t>
            </a:r>
            <a:endParaRPr lang="de-DE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de-DE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I. „Stadtluft macht frei“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II. Magdeburger Recht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III. Aus der Spruchpraxis – 4 Beispiele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Schluss („Exportschlager“?]</a:t>
            </a:r>
            <a:endParaRPr lang="de-DE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Zu These X.</a:t>
            </a:r>
            <a:endParaRPr lang="de-DE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de-DE" dirty="0" smtClean="0">
                <a:latin typeface="Palatino Linotype" panose="02040502050505030304" pitchFamily="18" charset="0"/>
              </a:rPr>
              <a:t> Magdeburger Recht und Schriftlichkeit</a:t>
            </a:r>
            <a:endParaRPr lang="de-DE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734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800" dirty="0" smtClean="0">
                <a:latin typeface="Palatino Linotype" panose="02040502050505030304" pitchFamily="18" charset="0"/>
              </a:rPr>
              <a:t>Magdeburger Schöffenspruchsammlung, 14./15. Jh., Papier in Pergamenteinband, </a:t>
            </a:r>
            <a:r>
              <a:rPr lang="de-DE" altLang="de-DE" sz="2800" dirty="0" err="1" smtClean="0">
                <a:latin typeface="Palatino Linotype" panose="02040502050505030304" pitchFamily="18" charset="0"/>
              </a:rPr>
              <a:t>fol</a:t>
            </a:r>
            <a:r>
              <a:rPr lang="de-DE" altLang="de-DE" sz="2800" dirty="0" smtClean="0">
                <a:latin typeface="Palatino Linotype" panose="02040502050505030304" pitchFamily="18" charset="0"/>
              </a:rPr>
              <a:t>. 32v,  KHM, Dauerleihgabe der NORD/LB-</a:t>
            </a:r>
            <a:r>
              <a:rPr lang="de-DE" altLang="de-DE" sz="2800" dirty="0" err="1" smtClean="0">
                <a:latin typeface="Palatino Linotype" panose="02040502050505030304" pitchFamily="18" charset="0"/>
              </a:rPr>
              <a:t>Mitteldt</a:t>
            </a:r>
            <a:r>
              <a:rPr lang="de-DE" altLang="de-DE" sz="2800" dirty="0" smtClean="0">
                <a:latin typeface="Palatino Linotype" panose="02040502050505030304" pitchFamily="18" charset="0"/>
              </a:rPr>
              <a:t>. LB)</a:t>
            </a:r>
          </a:p>
        </p:txBody>
      </p:sp>
      <p:pic>
        <p:nvPicPr>
          <p:cNvPr id="14339" name="Picture 3" descr="Ab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63" y="1773238"/>
            <a:ext cx="3571875" cy="478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>
                <a:latin typeface="Palatino Linotype" panose="02040502050505030304" pitchFamily="18" charset="0"/>
              </a:rPr>
              <a:t>Blume von Magdeburg, Ende 14. Jh., Breslau/Wrocław, </a:t>
            </a:r>
            <a:r>
              <a:rPr lang="de-DE" sz="3200" dirty="0" err="1" smtClean="0">
                <a:latin typeface="Palatino Linotype" panose="02040502050505030304" pitchFamily="18" charset="0"/>
              </a:rPr>
              <a:t>Universitätsbibl</a:t>
            </a:r>
            <a:r>
              <a:rPr lang="de-DE" sz="3200" dirty="0" smtClean="0">
                <a:latin typeface="Palatino Linotype" panose="02040502050505030304" pitchFamily="18" charset="0"/>
              </a:rPr>
              <a:t>., </a:t>
            </a:r>
            <a:r>
              <a:rPr lang="de-DE" sz="3200" dirty="0" err="1" smtClean="0">
                <a:latin typeface="Palatino Linotype" panose="02040502050505030304" pitchFamily="18" charset="0"/>
              </a:rPr>
              <a:t>Cod</a:t>
            </a:r>
            <a:r>
              <a:rPr lang="de-DE" sz="3200" dirty="0" smtClean="0">
                <a:latin typeface="Palatino Linotype" panose="02040502050505030304" pitchFamily="18" charset="0"/>
              </a:rPr>
              <a:t>. Mil. II 4 </a:t>
            </a:r>
            <a:r>
              <a:rPr lang="de-DE" sz="3200" dirty="0" err="1" smtClean="0">
                <a:latin typeface="Palatino Linotype" panose="02040502050505030304" pitchFamily="18" charset="0"/>
              </a:rPr>
              <a:t>membr</a:t>
            </a:r>
            <a:r>
              <a:rPr lang="de-DE" sz="3200" dirty="0" smtClean="0">
                <a:latin typeface="Palatino Linotype" panose="02040502050505030304" pitchFamily="18" charset="0"/>
              </a:rPr>
              <a:t>., </a:t>
            </a:r>
            <a:r>
              <a:rPr lang="de-DE" sz="3200" dirty="0" err="1" smtClean="0">
                <a:latin typeface="Palatino Linotype" panose="02040502050505030304" pitchFamily="18" charset="0"/>
              </a:rPr>
              <a:t>fol</a:t>
            </a:r>
            <a:r>
              <a:rPr lang="de-DE" sz="3200" dirty="0" smtClean="0">
                <a:latin typeface="Palatino Linotype" panose="02040502050505030304" pitchFamily="18" charset="0"/>
              </a:rPr>
              <a:t>. 169r</a:t>
            </a:r>
            <a:endParaRPr lang="de-DE" sz="3200" dirty="0">
              <a:latin typeface="Palatino Linotype" panose="02040502050505030304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00808"/>
            <a:ext cx="8686800" cy="5791200"/>
          </a:xfrm>
        </p:spPr>
      </p:pic>
    </p:spTree>
    <p:extLst>
      <p:ext uri="{BB962C8B-B14F-4D97-AF65-F5344CB8AC3E}">
        <p14:creationId xmlns:p14="http://schemas.microsoft.com/office/powerpoint/2010/main" val="315108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95730"/>
            <a:ext cx="6281615" cy="676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sz="3600" dirty="0" smtClean="0">
                <a:latin typeface="Palatino Linotype" panose="02040502050505030304" pitchFamily="18" charset="0"/>
              </a:rPr>
              <a:t>Verbreitung des Magdeburger Rechts, </a:t>
            </a:r>
            <a:r>
              <a:rPr lang="de-DE" altLang="de-DE" sz="2800" dirty="0" smtClean="0">
                <a:latin typeface="Palatino Linotype" panose="02040502050505030304" pitchFamily="18" charset="0"/>
              </a:rPr>
              <a:t>Karte: Kulturhistorisches Museum Magdeburg</a:t>
            </a:r>
          </a:p>
        </p:txBody>
      </p:sp>
      <p:pic>
        <p:nvPicPr>
          <p:cNvPr id="18435" name="Picture 4" descr="38_Verbreitung des Magdeburger Rechts_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6344"/>
            <a:ext cx="9577388" cy="593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3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7519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800" dirty="0" err="1" smtClean="0">
                <a:latin typeface="Palatino Linotype" panose="02040502050505030304" pitchFamily="18" charset="0"/>
              </a:rPr>
              <a:t>Kulmer</a:t>
            </a:r>
            <a:r>
              <a:rPr lang="de-DE" altLang="de-DE" sz="2800" dirty="0" smtClean="0">
                <a:latin typeface="Palatino Linotype" panose="02040502050505030304" pitchFamily="18" charset="0"/>
              </a:rPr>
              <a:t> Handfeste 1233; Ausfertigung für die Stadt Thorn/Toruń 1251, Staatsarchiv Thorn/Toruń </a:t>
            </a:r>
            <a:br>
              <a:rPr lang="de-DE" altLang="de-DE" sz="2800" dirty="0" smtClean="0">
                <a:latin typeface="Palatino Linotype" panose="02040502050505030304" pitchFamily="18" charset="0"/>
              </a:rPr>
            </a:br>
            <a:r>
              <a:rPr lang="de-DE" altLang="de-DE" sz="2000" dirty="0" smtClean="0">
                <a:latin typeface="Palatino Linotype" panose="02040502050505030304" pitchFamily="18" charset="0"/>
              </a:rPr>
              <a:t>(AP Toruń, </a:t>
            </a:r>
            <a:r>
              <a:rPr lang="de-DE" altLang="de-DE" sz="2000" dirty="0" err="1" smtClean="0">
                <a:latin typeface="Palatino Linotype" panose="02040502050505030304" pitchFamily="18" charset="0"/>
              </a:rPr>
              <a:t>Zbiór</a:t>
            </a:r>
            <a:r>
              <a:rPr lang="de-DE" altLang="de-DE" sz="2000" dirty="0" smtClean="0">
                <a:latin typeface="Palatino Linotype" panose="02040502050505030304" pitchFamily="18" charset="0"/>
              </a:rPr>
              <a:t> </a:t>
            </a:r>
            <a:r>
              <a:rPr lang="de-DE" altLang="de-DE" sz="2000" dirty="0" err="1" smtClean="0">
                <a:latin typeface="Palatino Linotype" panose="02040502050505030304" pitchFamily="18" charset="0"/>
              </a:rPr>
              <a:t>dok</a:t>
            </a:r>
            <a:r>
              <a:rPr lang="de-DE" altLang="de-DE" sz="2000" dirty="0" smtClean="0">
                <a:latin typeface="Palatino Linotype" panose="02040502050505030304" pitchFamily="18" charset="0"/>
              </a:rPr>
              <a:t>. </a:t>
            </a:r>
            <a:r>
              <a:rPr lang="de-DE" altLang="de-DE" sz="2000" dirty="0" err="1" smtClean="0">
                <a:latin typeface="Palatino Linotype" panose="02040502050505030304" pitchFamily="18" charset="0"/>
              </a:rPr>
              <a:t>Perg</a:t>
            </a:r>
            <a:r>
              <a:rPr lang="de-DE" altLang="de-DE" sz="2000" dirty="0" smtClean="0">
                <a:latin typeface="Palatino Linotype" panose="02040502050505030304" pitchFamily="18" charset="0"/>
              </a:rPr>
              <a:t>. I </a:t>
            </a:r>
            <a:r>
              <a:rPr lang="de-DE" altLang="de-DE" sz="2000" dirty="0" err="1" smtClean="0">
                <a:latin typeface="Palatino Linotype" panose="02040502050505030304" pitchFamily="18" charset="0"/>
              </a:rPr>
              <a:t>nr.</a:t>
            </a:r>
            <a:r>
              <a:rPr lang="de-DE" altLang="de-DE" sz="2000" dirty="0" smtClean="0">
                <a:latin typeface="Palatino Linotype" panose="02040502050505030304" pitchFamily="18" charset="0"/>
              </a:rPr>
              <a:t> 1), Foto: J. </a:t>
            </a:r>
            <a:r>
              <a:rPr lang="de-DE" altLang="de-DE" sz="2000" dirty="0" err="1" smtClean="0">
                <a:latin typeface="Palatino Linotype" panose="02040502050505030304" pitchFamily="18" charset="0"/>
              </a:rPr>
              <a:t>Gardzielewska</a:t>
            </a:r>
            <a:endParaRPr lang="de-DE" altLang="de-DE" sz="2000" dirty="0" smtClean="0">
              <a:latin typeface="Palatino Linotype" panose="02040502050505030304" pitchFamily="18" charset="0"/>
            </a:endParaRPr>
          </a:p>
        </p:txBody>
      </p:sp>
      <p:pic>
        <p:nvPicPr>
          <p:cNvPr id="24579" name="Picture 4" descr="Kulmer Handfest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5145" y="1412776"/>
            <a:ext cx="4834397" cy="52513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>
                <a:latin typeface="Palatino Linotype" panose="02040502050505030304" pitchFamily="18" charset="0"/>
              </a:rPr>
              <a:t>Pawel </a:t>
            </a:r>
            <a:r>
              <a:rPr lang="de-DE" sz="2800" dirty="0" err="1" smtClean="0">
                <a:latin typeface="Palatino Linotype" panose="02040502050505030304" pitchFamily="18" charset="0"/>
              </a:rPr>
              <a:t>Szczerbicz</a:t>
            </a:r>
            <a:r>
              <a:rPr lang="de-DE" sz="2800" dirty="0" smtClean="0">
                <a:latin typeface="Palatino Linotype" panose="02040502050505030304" pitchFamily="18" charset="0"/>
              </a:rPr>
              <a:t>, „IVS MVNICIPALE </a:t>
            </a:r>
            <a:r>
              <a:rPr lang="de-DE" sz="2800" dirty="0" err="1" smtClean="0">
                <a:latin typeface="Palatino Linotype" panose="02040502050505030304" pitchFamily="18" charset="0"/>
              </a:rPr>
              <a:t>To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de-DE" sz="2800" dirty="0" err="1" smtClean="0">
                <a:latin typeface="Palatino Linotype" panose="02040502050505030304" pitchFamily="18" charset="0"/>
              </a:rPr>
              <a:t>iest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de-DE" sz="2800" dirty="0" err="1" smtClean="0">
                <a:latin typeface="Palatino Linotype" panose="02040502050505030304" pitchFamily="18" charset="0"/>
              </a:rPr>
              <a:t>Práwo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de-DE" sz="2800" dirty="0" err="1" smtClean="0">
                <a:latin typeface="Palatino Linotype" panose="02040502050505030304" pitchFamily="18" charset="0"/>
              </a:rPr>
              <a:t>Míeyskie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de-DE" sz="2800" dirty="0" err="1" smtClean="0">
                <a:latin typeface="Palatino Linotype" panose="02040502050505030304" pitchFamily="18" charset="0"/>
              </a:rPr>
              <a:t>Maydeburskie</a:t>
            </a:r>
            <a:r>
              <a:rPr lang="de-DE" sz="2800" dirty="0" smtClean="0">
                <a:latin typeface="Palatino Linotype" panose="02040502050505030304" pitchFamily="18" charset="0"/>
              </a:rPr>
              <a:t> …“´, </a:t>
            </a:r>
            <a:br>
              <a:rPr lang="de-DE" sz="2800" dirty="0" smtClean="0">
                <a:latin typeface="Palatino Linotype" panose="02040502050505030304" pitchFamily="18" charset="0"/>
              </a:rPr>
            </a:br>
            <a:r>
              <a:rPr lang="de-DE" sz="2800" dirty="0" err="1" smtClean="0">
                <a:latin typeface="Palatino Linotype" panose="02040502050505030304" pitchFamily="18" charset="0"/>
              </a:rPr>
              <a:t>Lwów</a:t>
            </a:r>
            <a:r>
              <a:rPr lang="de-DE" sz="2800" dirty="0" smtClean="0">
                <a:latin typeface="Palatino Linotype" panose="02040502050505030304" pitchFamily="18" charset="0"/>
              </a:rPr>
              <a:t> (= Lemberg, </a:t>
            </a:r>
            <a:r>
              <a:rPr lang="de-DE" sz="2800" dirty="0" err="1" smtClean="0">
                <a:latin typeface="Palatino Linotype" panose="02040502050505030304" pitchFamily="18" charset="0"/>
              </a:rPr>
              <a:t>L‘viv</a:t>
            </a:r>
            <a:r>
              <a:rPr lang="de-DE" sz="2800" dirty="0" smtClean="0">
                <a:latin typeface="Palatino Linotype" panose="02040502050505030304" pitchFamily="18" charset="0"/>
              </a:rPr>
              <a:t>) 1581 [</a:t>
            </a:r>
            <a:r>
              <a:rPr lang="de-DE" sz="2800" dirty="0" err="1" smtClean="0">
                <a:latin typeface="Palatino Linotype" panose="02040502050505030304" pitchFamily="18" charset="0"/>
              </a:rPr>
              <a:t>poln</a:t>
            </a:r>
            <a:r>
              <a:rPr lang="de-DE" sz="2800" dirty="0" smtClean="0">
                <a:latin typeface="Palatino Linotype" panose="02040502050505030304" pitchFamily="18" charset="0"/>
              </a:rPr>
              <a:t>.] </a:t>
            </a:r>
            <a:endParaRPr lang="de-DE" sz="2800" dirty="0">
              <a:latin typeface="Palatino Linotype" panose="02040502050505030304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628800"/>
            <a:ext cx="3888432" cy="5385973"/>
          </a:xfrm>
        </p:spPr>
      </p:pic>
    </p:spTree>
    <p:extLst>
      <p:ext uri="{BB962C8B-B14F-4D97-AF65-F5344CB8AC3E}">
        <p14:creationId xmlns:p14="http://schemas.microsoft.com/office/powerpoint/2010/main" val="116408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sz="2800" dirty="0" smtClean="0">
                <a:latin typeface="Palatino Linotype" panose="02040502050505030304" pitchFamily="18" charset="0"/>
              </a:rPr>
              <a:t>„</a:t>
            </a:r>
            <a:r>
              <a:rPr lang="az-Cyrl-AZ" sz="2800" dirty="0" smtClean="0">
                <a:latin typeface="Palatino Linotype" panose="02040502050505030304" pitchFamily="18" charset="0"/>
              </a:rPr>
              <a:t>Права</a:t>
            </a:r>
            <a:r>
              <a:rPr lang="de-DE" sz="2800" dirty="0" smtClean="0">
                <a:latin typeface="Palatino Linotype" panose="02040502050505030304" pitchFamily="18" charset="0"/>
              </a:rPr>
              <a:t>, </a:t>
            </a:r>
            <a:r>
              <a:rPr lang="az-Cyrl-AZ" sz="2800" dirty="0" smtClean="0">
                <a:latin typeface="Palatino Linotype" panose="02040502050505030304" pitchFamily="18" charset="0"/>
              </a:rPr>
              <a:t>за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az-Cyrl-AZ" sz="2800" dirty="0" smtClean="0">
                <a:latin typeface="Palatino Linotype" panose="02040502050505030304" pitchFamily="18" charset="0"/>
              </a:rPr>
              <a:t>яқими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az-Cyrl-AZ" sz="2800" dirty="0" smtClean="0">
                <a:latin typeface="Palatino Linotype" panose="02040502050505030304" pitchFamily="18" charset="0"/>
              </a:rPr>
              <a:t>судиться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az-Cyrl-AZ" sz="2800" dirty="0" smtClean="0">
                <a:latin typeface="Palatino Linotype" panose="02040502050505030304" pitchFamily="18" charset="0"/>
              </a:rPr>
              <a:t>Малоросійський</a:t>
            </a:r>
            <a:r>
              <a:rPr lang="de-DE" sz="2800" dirty="0" smtClean="0">
                <a:latin typeface="Palatino Linotype" panose="02040502050505030304" pitchFamily="18" charset="0"/>
              </a:rPr>
              <a:t> </a:t>
            </a:r>
            <a:r>
              <a:rPr lang="az-Cyrl-AZ" sz="2800" dirty="0" smtClean="0">
                <a:latin typeface="Palatino Linotype" panose="02040502050505030304" pitchFamily="18" charset="0"/>
              </a:rPr>
              <a:t>народ</a:t>
            </a:r>
            <a:r>
              <a:rPr lang="de-DE" sz="2800" dirty="0" smtClean="0">
                <a:latin typeface="Palatino Linotype" panose="02040502050505030304" pitchFamily="18" charset="0"/>
              </a:rPr>
              <a:t>“ (Rechte, nach denen das kleinrussische Volk Gericht hält), 1743 [</a:t>
            </a:r>
            <a:r>
              <a:rPr lang="de-DE" sz="2800" dirty="0" err="1" smtClean="0">
                <a:latin typeface="Palatino Linotype" panose="02040502050505030304" pitchFamily="18" charset="0"/>
              </a:rPr>
              <a:t>ukrain</a:t>
            </a:r>
            <a:r>
              <a:rPr lang="de-DE" sz="2800" dirty="0" smtClean="0">
                <a:latin typeface="Palatino Linotype" panose="02040502050505030304" pitchFamily="18" charset="0"/>
              </a:rPr>
              <a:t>.]</a:t>
            </a:r>
            <a:endParaRPr lang="de-DE" sz="2800" dirty="0">
              <a:latin typeface="Palatino Linotype" panose="02040502050505030304" pitchFamily="18" charset="0"/>
            </a:endParaRPr>
          </a:p>
        </p:txBody>
      </p:sp>
      <p:pic>
        <p:nvPicPr>
          <p:cNvPr id="9219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772816"/>
            <a:ext cx="3382963" cy="5564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95811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3200" dirty="0" smtClean="0">
                <a:latin typeface="Palatino Linotype" panose="02040502050505030304" pitchFamily="18" charset="0"/>
              </a:rPr>
              <a:t>Vielen Dank für Ihre Aufmerksamkeit!</a:t>
            </a:r>
            <a:br>
              <a:rPr lang="de-DE" altLang="de-DE" sz="3200" dirty="0" smtClean="0">
                <a:latin typeface="Palatino Linotype" panose="02040502050505030304" pitchFamily="18" charset="0"/>
              </a:rPr>
            </a:br>
            <a:r>
              <a:rPr lang="de-DE" altLang="de-DE" sz="2400" dirty="0" smtClean="0">
                <a:latin typeface="Palatino Linotype" panose="02040502050505030304" pitchFamily="18" charset="0"/>
              </a:rPr>
              <a:t>Siegel des Magdeburger Schöffenstuhls </a:t>
            </a:r>
            <a:br>
              <a:rPr lang="de-DE" altLang="de-DE" sz="2400" dirty="0" smtClean="0">
                <a:latin typeface="Palatino Linotype" panose="02040502050505030304" pitchFamily="18" charset="0"/>
              </a:rPr>
            </a:br>
            <a:r>
              <a:rPr lang="de-DE" altLang="de-DE" sz="2400" dirty="0" smtClean="0">
                <a:latin typeface="Palatino Linotype" panose="02040502050505030304" pitchFamily="18" charset="0"/>
              </a:rPr>
              <a:t>(Zeichnung: Maria Siegel) </a:t>
            </a:r>
          </a:p>
        </p:txBody>
      </p:sp>
      <p:pic>
        <p:nvPicPr>
          <p:cNvPr id="13315" name="Picture 4" descr="Ab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1500079"/>
            <a:ext cx="4872038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Palatino Linotype" panose="02040502050505030304" pitchFamily="18" charset="0"/>
              </a:rPr>
              <a:t>Vollständige Fassung</a:t>
            </a:r>
            <a:endParaRPr lang="de-DE" dirty="0">
              <a:latin typeface="Palatino Linotype" panose="0204050205050503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latin typeface="Palatino Linotype" panose="02040502050505030304" pitchFamily="18" charset="0"/>
              </a:rPr>
              <a:t>„Luft macht eigen. Stadtluft macht frei – nach Jahr und Tag“</a:t>
            </a:r>
            <a:endParaRPr lang="de-DE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sz="2800" dirty="0" smtClean="0">
                <a:latin typeface="Palatino Linotype" panose="02040502050505030304" pitchFamily="18" charset="0"/>
              </a:rPr>
              <a:t>W</a:t>
            </a:r>
            <a:r>
              <a:rPr lang="de-DE" sz="2400" dirty="0" smtClean="0">
                <a:latin typeface="Palatino Linotype" panose="02040502050505030304" pitchFamily="18" charset="0"/>
              </a:rPr>
              <a:t>olfenbütteler </a:t>
            </a:r>
            <a:r>
              <a:rPr lang="de-DE" sz="2400" dirty="0" err="1" smtClean="0">
                <a:latin typeface="Palatino Linotype" panose="02040502050505030304" pitchFamily="18" charset="0"/>
              </a:rPr>
              <a:t>Bilderhs</a:t>
            </a:r>
            <a:r>
              <a:rPr lang="de-DE" sz="2400" dirty="0" smtClean="0">
                <a:latin typeface="Palatino Linotype" panose="02040502050505030304" pitchFamily="18" charset="0"/>
              </a:rPr>
              <a:t>. d. Sachsenspiegels, zw. 1348 u. 1371, Herzog August Bibliothek Wolfenbüttel, </a:t>
            </a:r>
            <a:r>
              <a:rPr lang="de-DE" sz="2400" dirty="0" err="1" smtClean="0">
                <a:latin typeface="Palatino Linotype" panose="02040502050505030304" pitchFamily="18" charset="0"/>
              </a:rPr>
              <a:t>Cod</a:t>
            </a:r>
            <a:r>
              <a:rPr lang="de-DE" sz="2400" dirty="0" smtClean="0">
                <a:latin typeface="Palatino Linotype" panose="02040502050505030304" pitchFamily="18" charset="0"/>
              </a:rPr>
              <a:t>. </a:t>
            </a:r>
            <a:r>
              <a:rPr lang="de-DE" sz="2400" dirty="0" err="1" smtClean="0">
                <a:latin typeface="Palatino Linotype" panose="02040502050505030304" pitchFamily="18" charset="0"/>
              </a:rPr>
              <a:t>Guelf</a:t>
            </a:r>
            <a:r>
              <a:rPr lang="de-DE" sz="2400" dirty="0" smtClean="0">
                <a:latin typeface="Palatino Linotype" panose="02040502050505030304" pitchFamily="18" charset="0"/>
              </a:rPr>
              <a:t>. 3.1 Aug. 2°, </a:t>
            </a:r>
            <a:r>
              <a:rPr lang="de-DE" sz="2400" dirty="0" err="1" smtClean="0">
                <a:latin typeface="Palatino Linotype" panose="02040502050505030304" pitchFamily="18" charset="0"/>
              </a:rPr>
              <a:t>fol</a:t>
            </a:r>
            <a:r>
              <a:rPr lang="de-DE" sz="2400" dirty="0" smtClean="0">
                <a:latin typeface="Palatino Linotype" panose="02040502050505030304" pitchFamily="18" charset="0"/>
              </a:rPr>
              <a:t>. 47r4 </a:t>
            </a:r>
            <a:r>
              <a:rPr lang="de-DE" sz="24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[Unfreiheit, Leibeigenschaft]</a:t>
            </a:r>
            <a:endParaRPr lang="de-DE" sz="24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171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428750"/>
            <a:ext cx="7416800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sz="3200" dirty="0" smtClean="0">
                <a:latin typeface="Palatino Linotype" panose="02040502050505030304" pitchFamily="18" charset="0"/>
              </a:rPr>
              <a:t>Denkmal des Magdeburger Rechts in Kiew (1802)</a:t>
            </a:r>
          </a:p>
        </p:txBody>
      </p:sp>
      <p:pic>
        <p:nvPicPr>
          <p:cNvPr id="28675" name="Picture 4" descr="IMG_309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1441903"/>
            <a:ext cx="4084638" cy="544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>
                <a:latin typeface="Palatino Linotype" panose="02040502050505030304" pitchFamily="18" charset="0"/>
              </a:rPr>
              <a:t>Wappenstein vom Haus des Magdeburger Schöffenstuhls, 1590</a:t>
            </a:r>
            <a:r>
              <a:rPr lang="de-DE" sz="3200" smtClean="0">
                <a:latin typeface="Palatino Linotype" panose="02040502050505030304" pitchFamily="18" charset="0"/>
              </a:rPr>
              <a:t>, </a:t>
            </a:r>
            <a:br>
              <a:rPr lang="de-DE" sz="3200" smtClean="0">
                <a:latin typeface="Palatino Linotype" panose="02040502050505030304" pitchFamily="18" charset="0"/>
              </a:rPr>
            </a:br>
            <a:r>
              <a:rPr lang="de-DE" sz="2400" smtClean="0">
                <a:latin typeface="Palatino Linotype" panose="02040502050505030304" pitchFamily="18" charset="0"/>
              </a:rPr>
              <a:t>Kulturhist</a:t>
            </a:r>
            <a:r>
              <a:rPr lang="de-DE" sz="2400" dirty="0" smtClean="0">
                <a:latin typeface="Palatino Linotype" panose="02040502050505030304" pitchFamily="18" charset="0"/>
              </a:rPr>
              <a:t>. Museum Magdeburg</a:t>
            </a:r>
            <a:endParaRPr lang="de-DE" sz="2400" dirty="0">
              <a:latin typeface="Palatino Linotype" panose="02040502050505030304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388" y="1600200"/>
            <a:ext cx="4631223" cy="5257800"/>
          </a:xfrm>
        </p:spPr>
      </p:pic>
    </p:spTree>
    <p:extLst>
      <p:ext uri="{BB962C8B-B14F-4D97-AF65-F5344CB8AC3E}">
        <p14:creationId xmlns:p14="http://schemas.microsoft.com/office/powerpoint/2010/main" val="15323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5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4143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400" dirty="0" smtClean="0">
                <a:latin typeface="Palatino Linotype" panose="02040502050505030304" pitchFamily="18" charset="0"/>
              </a:rPr>
              <a:t>Privileg des 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Ebf.s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 Wichmann (reg. 1152-1192) für die Stadt Magdeburg, 1188 (hier Abschrift für Goldberg/</a:t>
            </a:r>
            <a:r>
              <a:rPr lang="de-DE" altLang="de-DE" sz="2400" dirty="0" err="1" smtClean="0">
                <a:latin typeface="Palatino Linotype" panose="02040502050505030304" pitchFamily="18" charset="0"/>
              </a:rPr>
              <a:t>Złotoryja</a:t>
            </a:r>
            <a:r>
              <a:rPr lang="de-DE" altLang="de-DE" sz="2400" dirty="0" smtClean="0">
                <a:latin typeface="Palatino Linotype" panose="02040502050505030304" pitchFamily="18" charset="0"/>
              </a:rPr>
              <a:t>, 1211), Fotokopie, Univ. Marburg, Lichtbildarchiv älterer Originalurkunden, Nr. 5644 (Original Kriegsverlust)</a:t>
            </a:r>
          </a:p>
        </p:txBody>
      </p:sp>
      <p:pic>
        <p:nvPicPr>
          <p:cNvPr id="8195" name="Picture 4" descr="StadtrechtsprivilegMD118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844824"/>
            <a:ext cx="3240088" cy="4646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67012"/>
          </a:xfrm>
        </p:spPr>
        <p:txBody>
          <a:bodyPr/>
          <a:lstStyle/>
          <a:p>
            <a:r>
              <a:rPr lang="de-DE" sz="2800" dirty="0" smtClean="0">
                <a:latin typeface="Palatino Linotype" panose="02040502050505030304" pitchFamily="18" charset="0"/>
              </a:rPr>
              <a:t>Eike von </a:t>
            </a:r>
            <a:r>
              <a:rPr lang="de-DE" sz="2800" dirty="0" err="1" smtClean="0">
                <a:latin typeface="Palatino Linotype" panose="02040502050505030304" pitchFamily="18" charset="0"/>
              </a:rPr>
              <a:t>Repgow</a:t>
            </a:r>
            <a:r>
              <a:rPr lang="de-DE" sz="2800" dirty="0" smtClean="0">
                <a:latin typeface="Palatino Linotype" panose="02040502050505030304" pitchFamily="18" charset="0"/>
              </a:rPr>
              <a:t> (ca. 1180-nach 1233) als Verfasser des Sachsenspiegels (1336), </a:t>
            </a:r>
            <a:r>
              <a:rPr lang="de-DE" sz="2800" dirty="0" err="1" smtClean="0">
                <a:latin typeface="Palatino Linotype" panose="02040502050505030304" pitchFamily="18" charset="0"/>
              </a:rPr>
              <a:t>Landesbibl</a:t>
            </a:r>
            <a:r>
              <a:rPr lang="de-DE" sz="2800" dirty="0" smtClean="0">
                <a:latin typeface="Palatino Linotype" panose="02040502050505030304" pitchFamily="18" charset="0"/>
              </a:rPr>
              <a:t>. Oldenburg, </a:t>
            </a:r>
            <a:r>
              <a:rPr lang="de-DE" sz="2800" dirty="0" err="1" smtClean="0">
                <a:latin typeface="Palatino Linotype" panose="02040502050505030304" pitchFamily="18" charset="0"/>
              </a:rPr>
              <a:t>fol</a:t>
            </a:r>
            <a:r>
              <a:rPr lang="de-DE" sz="2800" dirty="0" smtClean="0">
                <a:latin typeface="Palatino Linotype" panose="02040502050505030304" pitchFamily="18" charset="0"/>
              </a:rPr>
              <a:t>. 6r </a:t>
            </a:r>
            <a:r>
              <a:rPr lang="de-DE" sz="280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[Verfasserbild]</a:t>
            </a:r>
            <a:endParaRPr lang="de-DE" sz="2800" dirty="0">
              <a:solidFill>
                <a:srgbClr val="FFFF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288" y="1495934"/>
            <a:ext cx="9244896" cy="5609985"/>
          </a:xfrm>
        </p:spPr>
      </p:pic>
    </p:spTree>
    <p:extLst>
      <p:ext uri="{BB962C8B-B14F-4D97-AF65-F5344CB8AC3E}">
        <p14:creationId xmlns:p14="http://schemas.microsoft.com/office/powerpoint/2010/main" val="130975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de-DE" sz="3600" dirty="0" smtClean="0">
                <a:latin typeface="Palatino Linotype" panose="02040502050505030304" pitchFamily="18" charset="0"/>
              </a:rPr>
              <a:t>Urkunde des Schöffenstuhls zu Magdeburg, 15. Jh., </a:t>
            </a:r>
            <a:br>
              <a:rPr lang="de-DE" sz="3600" dirty="0" smtClean="0">
                <a:latin typeface="Palatino Linotype" panose="02040502050505030304" pitchFamily="18" charset="0"/>
              </a:rPr>
            </a:br>
            <a:r>
              <a:rPr lang="de-DE" sz="2400" dirty="0" err="1" smtClean="0">
                <a:latin typeface="Palatino Linotype" panose="02040502050505030304" pitchFamily="18" charset="0"/>
              </a:rPr>
              <a:t>Kulturhist</a:t>
            </a:r>
            <a:r>
              <a:rPr lang="de-DE" sz="2400" dirty="0" smtClean="0">
                <a:latin typeface="Palatino Linotype" panose="02040502050505030304" pitchFamily="18" charset="0"/>
              </a:rPr>
              <a:t>. Museum Magdeburg</a:t>
            </a:r>
            <a:endParaRPr lang="de-DE" sz="2400" dirty="0">
              <a:latin typeface="Palatino Linotype" panose="02040502050505030304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69048"/>
            <a:ext cx="5032716" cy="4944936"/>
          </a:xfrm>
        </p:spPr>
      </p:pic>
    </p:spTree>
    <p:extLst>
      <p:ext uri="{BB962C8B-B14F-4D97-AF65-F5344CB8AC3E}">
        <p14:creationId xmlns:p14="http://schemas.microsoft.com/office/powerpoint/2010/main" val="410383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litz">
  <a:themeElements>
    <a:clrScheme name="Schlitz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chlitz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Schlitz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litz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litz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0</TotalTime>
  <Words>604</Words>
  <Application>Microsoft Office PowerPoint</Application>
  <PresentationFormat>Bildschirmpräsentation (4:3)</PresentationFormat>
  <Paragraphs>66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Arial</vt:lpstr>
      <vt:lpstr>Palatino Linotype</vt:lpstr>
      <vt:lpstr>Tahoma</vt:lpstr>
      <vt:lpstr>Wingdings</vt:lpstr>
      <vt:lpstr>Schlitz</vt:lpstr>
      <vt:lpstr>Stadtluft macht frei. Das mittelalterliche Magdeburger Stadtrecht –  ein „Exportschlager“ zwischen Elbe und Dnjepr? </vt:lpstr>
      <vt:lpstr>Gliederung</vt:lpstr>
      <vt:lpstr>Vollständige Fassung</vt:lpstr>
      <vt:lpstr>Wolfenbütteler Bilderhs. d. Sachsenspiegels, zw. 1348 u. 1371, Herzog August Bibliothek Wolfenbüttel, Cod. Guelf. 3.1 Aug. 2°, fol. 47r4 [Unfreiheit, Leibeigenschaft]</vt:lpstr>
      <vt:lpstr>Denkmal des Magdeburger Rechts in Kiew (1802)</vt:lpstr>
      <vt:lpstr>Wappenstein vom Haus des Magdeburger Schöffenstuhls, 1590,  Kulturhist. Museum Magdeburg</vt:lpstr>
      <vt:lpstr>Privileg des Ebf.s Wichmann (reg. 1152-1192) für die Stadt Magdeburg, 1188 (hier Abschrift für Goldberg/Złotoryja, 1211), Fotokopie, Univ. Marburg, Lichtbildarchiv älterer Originalurkunden, Nr. 5644 (Original Kriegsverlust)</vt:lpstr>
      <vt:lpstr>Eike von Repgow (ca. 1180-nach 1233) als Verfasser des Sachsenspiegels (1336), Landesbibl. Oldenburg, fol. 6r [Verfasserbild]</vt:lpstr>
      <vt:lpstr>Urkunde des Schöffenstuhls zu Magdeburg, 15. Jh.,  Kulturhist. Museum Magdeburg</vt:lpstr>
      <vt:lpstr>PowerPoint-Präsentation</vt:lpstr>
      <vt:lpstr>10 Thesen (I.-V.)</vt:lpstr>
      <vt:lpstr>Stadtrechte als Avantgarde</vt:lpstr>
      <vt:lpstr>Zu These IV: Stadtverfassung /  individuelle Rechte</vt:lpstr>
      <vt:lpstr>Wolfenbütteler Bilderhs. d. Sachsenspiegels, zw. 1348 u. 1371, HAB Wolfenbüttel, Cod. Guelf 3.1 Aug. 2°, fol. 17r [Gerade]</vt:lpstr>
      <vt:lpstr>10 Thesen (VI.-X.)</vt:lpstr>
      <vt:lpstr>PowerPoint-Präsentation</vt:lpstr>
      <vt:lpstr>Zu These VII.:  Ethnien u. Religionen</vt:lpstr>
      <vt:lpstr>Wolfenbütteler Bilderhs. d. Sachsenspiegels, zw. 1348 u. 1371, HAB Wolfenbüttel, Cod. Guelf. 3.1 Aug 2°, fol. 12v3 [Sühne vor Gericht]</vt:lpstr>
      <vt:lpstr>Steinkreuz, Marienkirche zu Berlin,  nach 1326</vt:lpstr>
      <vt:lpstr>Zu These X.</vt:lpstr>
      <vt:lpstr>Magdeburger Schöffenspruchsammlung, 14./15. Jh., Papier in Pergamenteinband, fol. 32v,  KHM, Dauerleihgabe der NORD/LB-Mitteldt. LB)</vt:lpstr>
      <vt:lpstr>Blume von Magdeburg, Ende 14. Jh., Breslau/Wrocław, Universitätsbibl., Cod. Mil. II 4 membr., fol. 169r</vt:lpstr>
      <vt:lpstr>PowerPoint-Präsentation</vt:lpstr>
      <vt:lpstr>Verbreitung des Magdeburger Rechts, Karte: Kulturhistorisches Museum Magdeburg</vt:lpstr>
      <vt:lpstr>Kulmer Handfeste 1233; Ausfertigung für die Stadt Thorn/Toruń 1251, Staatsarchiv Thorn/Toruń  (AP Toruń, Zbiór dok. Perg. I nr. 1), Foto: J. Gardzielewska</vt:lpstr>
      <vt:lpstr>Pawel Szczerbicz, „IVS MVNICIPALE To iest Práwo Míeyskie Maydeburskie …“´,  Lwów (= Lemberg, L‘viv) 1581 [poln.] </vt:lpstr>
      <vt:lpstr>„Права, за яқими судиться Малоросійський народ“ (Rechte, nach denen das kleinrussische Volk Gericht hält), 1743 [ukrain.]</vt:lpstr>
      <vt:lpstr>Vielen Dank für Ihre Aufmerksamkeit! Siegel des Magdeburger Schöffenstuhls  (Zeichnung: Maria Siegel) </vt:lpstr>
    </vt:vector>
  </TitlesOfParts>
  <Company>MLU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Dörfliche Gerichtsplätze</dc:title>
  <dc:creator>Lueck</dc:creator>
  <cp:lastModifiedBy>Lueck</cp:lastModifiedBy>
  <cp:revision>431</cp:revision>
  <dcterms:created xsi:type="dcterms:W3CDTF">2008-01-10T21:20:54Z</dcterms:created>
  <dcterms:modified xsi:type="dcterms:W3CDTF">2025-07-04T15:48:35Z</dcterms:modified>
</cp:coreProperties>
</file>